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1" autoAdjust="0"/>
    <p:restoredTop sz="94614" autoAdjust="0"/>
  </p:normalViewPr>
  <p:slideViewPr>
    <p:cSldViewPr>
      <p:cViewPr>
        <p:scale>
          <a:sx n="100" d="100"/>
          <a:sy n="100" d="100"/>
        </p:scale>
        <p:origin x="-228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10632-E611-4020-88D8-E8AA5D4AB134}" type="datetimeFigureOut">
              <a:rPr lang="zh-CN" altLang="en-US"/>
              <a:pPr>
                <a:defRPr/>
              </a:pPr>
              <a:t>2014-11-27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8E064-2B69-4D0E-ACAF-A3706FF7618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23F4E-AD5F-45A3-8854-F3D65B6ABEB8}" type="datetimeFigureOut">
              <a:rPr lang="zh-CN" altLang="en-US"/>
              <a:pPr>
                <a:defRPr/>
              </a:pPr>
              <a:t>2014-11-27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1C184-67BF-4A0B-B97F-041A8318959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36839-F491-4991-86B0-BF6CF80C3D0E}" type="datetimeFigureOut">
              <a:rPr lang="zh-CN" altLang="en-US"/>
              <a:pPr>
                <a:defRPr/>
              </a:pPr>
              <a:t>2014-11-27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9B0D9-1028-4F1A-970A-3004B16961E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EAA8E-4A50-41D6-9E2C-47EDBF43EA18}" type="datetimeFigureOut">
              <a:rPr lang="zh-CN" altLang="en-US"/>
              <a:pPr>
                <a:defRPr/>
              </a:pPr>
              <a:t>2014-11-27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F7584-605E-421C-B5AB-EBA5840ADF4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EA5B7-6421-4AEC-880F-AAB1CB4834AC}" type="datetimeFigureOut">
              <a:rPr lang="zh-CN" altLang="en-US"/>
              <a:pPr>
                <a:defRPr/>
              </a:pPr>
              <a:t>2014-11-27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41983-5F0C-419E-9E99-184E2D50986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40C0D-3E9B-469C-B435-2C3D058D8795}" type="datetimeFigureOut">
              <a:rPr lang="zh-CN" altLang="en-US"/>
              <a:pPr>
                <a:defRPr/>
              </a:pPr>
              <a:t>2014-11-27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7DE55-E9D2-4D1C-8392-182E21BD505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4F4C0-70EA-4159-A5EB-F23FD1AB87E4}" type="datetimeFigureOut">
              <a:rPr lang="zh-CN" altLang="en-US"/>
              <a:pPr>
                <a:defRPr/>
              </a:pPr>
              <a:t>2014-11-27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E5CF0-DD3C-4B10-A8B0-C4DC696D087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1B9F6-7B52-49E4-B0FA-79032F96F3FD}" type="datetimeFigureOut">
              <a:rPr lang="zh-CN" altLang="en-US"/>
              <a:pPr>
                <a:defRPr/>
              </a:pPr>
              <a:t>2014-11-27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23E0A-508A-4E54-8494-EA785B06FAE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8A548-2E13-4B9E-B787-F866E26028D5}" type="datetimeFigureOut">
              <a:rPr lang="zh-CN" altLang="en-US"/>
              <a:pPr>
                <a:defRPr/>
              </a:pPr>
              <a:t>2014-11-27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DD7BC-14CC-4A83-92B3-5422812A969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2A775-6D1C-4904-9558-C6410D89D146}" type="datetimeFigureOut">
              <a:rPr lang="zh-CN" altLang="en-US"/>
              <a:pPr>
                <a:defRPr/>
              </a:pPr>
              <a:t>2014-11-27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447F3-94FA-4F8F-A8A9-D85CEFEC515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BFAF1-E3E4-4CE5-AC18-6057A109EC38}" type="datetimeFigureOut">
              <a:rPr lang="zh-CN" altLang="en-US"/>
              <a:pPr>
                <a:defRPr/>
              </a:pPr>
              <a:t>2014-11-27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D3660-AAD1-45DB-871A-C722A4EE152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83014EF-0143-43E4-8728-C60C3D85245F}" type="datetimeFigureOut">
              <a:rPr lang="zh-CN" altLang="en-US"/>
              <a:pPr>
                <a:defRPr/>
              </a:pPr>
              <a:t>2014-11-27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A9C2C77-974E-4000-8DC0-36A8C04DE57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11185id.com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友家操作教程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sz="1600" dirty="0" smtClean="0"/>
              <a:t>2014</a:t>
            </a:r>
            <a:r>
              <a:rPr lang="zh-CN" altLang="en-US" sz="1600" dirty="0" smtClean="0"/>
              <a:t>年</a:t>
            </a:r>
            <a:r>
              <a:rPr lang="en-US" altLang="zh-CN" sz="1600" dirty="0" smtClean="0"/>
              <a:t>11</a:t>
            </a:r>
            <a:r>
              <a:rPr lang="zh-CN" altLang="en-US" sz="1600" dirty="0" smtClean="0"/>
              <a:t>月</a:t>
            </a:r>
            <a:r>
              <a:rPr lang="en-US" altLang="zh-CN" sz="1600" dirty="0" smtClean="0"/>
              <a:t>13</a:t>
            </a:r>
            <a:r>
              <a:rPr lang="zh-CN" altLang="en-US" sz="1600" dirty="0" smtClean="0"/>
              <a:t>日  友家速递</a:t>
            </a:r>
            <a:endParaRPr lang="zh-CN" alt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zh-CN" sz="1200" smtClean="0"/>
              <a:t>9.</a:t>
            </a:r>
            <a:r>
              <a:rPr lang="zh-CN" altLang="en-US" sz="1200" smtClean="0"/>
              <a:t>创建原箱处理成功</a:t>
            </a: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1000125"/>
            <a:ext cx="7896225" cy="4525963"/>
          </a:xfrm>
        </p:spPr>
      </p:pic>
      <p:cxnSp>
        <p:nvCxnSpPr>
          <p:cNvPr id="5" name="直接箭头连接符 4"/>
          <p:cNvCxnSpPr/>
          <p:nvPr/>
        </p:nvCxnSpPr>
        <p:spPr>
          <a:xfrm rot="10800000">
            <a:off x="1785938" y="5000625"/>
            <a:ext cx="714375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532" name="TextBox 5"/>
          <p:cNvSpPr txBox="1">
            <a:spLocks noChangeArrowheads="1"/>
          </p:cNvSpPr>
          <p:nvPr/>
        </p:nvSpPr>
        <p:spPr bwMode="auto">
          <a:xfrm>
            <a:off x="3354388" y="4714875"/>
            <a:ext cx="46815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200">
                <a:latin typeface="Calibri" pitchFamily="34" charset="0"/>
              </a:rPr>
              <a:t>您的包裹信息显示在等待包裹入库里。 下图展示列表中的显示效果</a:t>
            </a:r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5975" y="5072063"/>
            <a:ext cx="5716588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zh-CN" sz="1800" smtClean="0"/>
              <a:t>10.</a:t>
            </a:r>
            <a:r>
              <a:rPr lang="zh-CN" altLang="en-US" sz="1800" smtClean="0"/>
              <a:t>您的运单已到达仓库</a:t>
            </a:r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1000125"/>
            <a:ext cx="7667625" cy="4525963"/>
          </a:xfrm>
        </p:spPr>
      </p:pic>
      <p:cxnSp>
        <p:nvCxnSpPr>
          <p:cNvPr id="5" name="直接箭头连接符 4"/>
          <p:cNvCxnSpPr/>
          <p:nvPr/>
        </p:nvCxnSpPr>
        <p:spPr>
          <a:xfrm rot="5400000" flipH="1" flipV="1">
            <a:off x="6037263" y="3963988"/>
            <a:ext cx="1214437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3556" name="TextBox 9"/>
          <p:cNvSpPr txBox="1">
            <a:spLocks noChangeArrowheads="1"/>
          </p:cNvSpPr>
          <p:nvPr/>
        </p:nvSpPr>
        <p:spPr bwMode="auto">
          <a:xfrm>
            <a:off x="6667500" y="4367213"/>
            <a:ext cx="12620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200">
                <a:latin typeface="Calibri" pitchFamily="34" charset="0"/>
              </a:rPr>
              <a:t>包裹到货的重量</a:t>
            </a:r>
          </a:p>
        </p:txBody>
      </p:sp>
      <p:cxnSp>
        <p:nvCxnSpPr>
          <p:cNvPr id="11" name="直接箭头连接符 10"/>
          <p:cNvCxnSpPr/>
          <p:nvPr/>
        </p:nvCxnSpPr>
        <p:spPr>
          <a:xfrm rot="5400000" flipH="1" flipV="1">
            <a:off x="1822450" y="4394200"/>
            <a:ext cx="17843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3558" name="TextBox 12"/>
          <p:cNvSpPr txBox="1">
            <a:spLocks noChangeArrowheads="1"/>
          </p:cNvSpPr>
          <p:nvPr/>
        </p:nvSpPr>
        <p:spPr bwMode="auto">
          <a:xfrm>
            <a:off x="2857500" y="5000625"/>
            <a:ext cx="29543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200">
                <a:latin typeface="Calibri" pitchFamily="34" charset="0"/>
              </a:rPr>
              <a:t>此包裹系统为您计算出来的运单总金额</a:t>
            </a:r>
            <a:r>
              <a:rPr lang="en-US" altLang="zh-CN" sz="1200">
                <a:latin typeface="Calibri" pitchFamily="34" charset="0"/>
              </a:rPr>
              <a:t>. </a:t>
            </a:r>
          </a:p>
          <a:p>
            <a:r>
              <a:rPr lang="zh-CN" altLang="en-US" sz="1200">
                <a:latin typeface="Calibri" pitchFamily="34" charset="0"/>
              </a:rPr>
              <a:t>如果您帐户金额不补，点击</a:t>
            </a:r>
            <a:r>
              <a:rPr lang="en-US" altLang="zh-CN" sz="1200">
                <a:latin typeface="Calibri" pitchFamily="34" charset="0"/>
              </a:rPr>
              <a:t>【</a:t>
            </a:r>
            <a:r>
              <a:rPr lang="zh-CN" altLang="en-US" sz="1200">
                <a:latin typeface="Calibri" pitchFamily="34" charset="0"/>
              </a:rPr>
              <a:t>充值</a:t>
            </a:r>
            <a:r>
              <a:rPr lang="en-US" altLang="zh-CN" sz="1200">
                <a:latin typeface="Calibri" pitchFamily="34" charset="0"/>
              </a:rPr>
              <a:t>】</a:t>
            </a:r>
            <a:r>
              <a:rPr lang="zh-CN" altLang="en-US" sz="1200">
                <a:latin typeface="Calibri" pitchFamily="34" charset="0"/>
              </a:rPr>
              <a:t>按钮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zh-CN" sz="1200" smtClean="0"/>
              <a:t>11.</a:t>
            </a:r>
            <a:r>
              <a:rPr lang="zh-CN" altLang="en-US" sz="1200" smtClean="0"/>
              <a:t>用户充值</a:t>
            </a:r>
          </a:p>
        </p:txBody>
      </p:sp>
      <p:pic>
        <p:nvPicPr>
          <p:cNvPr id="2457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071563"/>
            <a:ext cx="7618413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直接箭头连接符 6"/>
          <p:cNvCxnSpPr/>
          <p:nvPr/>
        </p:nvCxnSpPr>
        <p:spPr>
          <a:xfrm rot="5400000" flipH="1" flipV="1">
            <a:off x="3929857" y="4499769"/>
            <a:ext cx="2000250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580" name="TextBox 9"/>
          <p:cNvSpPr txBox="1">
            <a:spLocks noChangeArrowheads="1"/>
          </p:cNvSpPr>
          <p:nvPr/>
        </p:nvSpPr>
        <p:spPr bwMode="auto">
          <a:xfrm>
            <a:off x="4929188" y="5072063"/>
            <a:ext cx="24923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200">
                <a:latin typeface="Calibri" pitchFamily="34" charset="0"/>
              </a:rPr>
              <a:t>选择您常用的充值方式</a:t>
            </a:r>
            <a:r>
              <a:rPr lang="en-US" altLang="zh-CN" sz="1200">
                <a:latin typeface="Calibri" pitchFamily="34" charset="0"/>
              </a:rPr>
              <a:t>, </a:t>
            </a:r>
          </a:p>
          <a:p>
            <a:r>
              <a:rPr lang="zh-CN" altLang="en-US" sz="1200">
                <a:latin typeface="Calibri" pitchFamily="34" charset="0"/>
              </a:rPr>
              <a:t>系统为您提供了四种在线充值方式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zh-CN" sz="1800" smtClean="0"/>
              <a:t>12.</a:t>
            </a:r>
            <a:r>
              <a:rPr lang="zh-CN" altLang="en-US" sz="1800" smtClean="0"/>
              <a:t>会员中心</a:t>
            </a:r>
            <a:r>
              <a:rPr lang="en-US" altLang="zh-CN" sz="1800" smtClean="0"/>
              <a:t>(</a:t>
            </a:r>
            <a:r>
              <a:rPr lang="zh-CN" altLang="en-US" sz="1800" smtClean="0"/>
              <a:t>显示了您的帐户余额</a:t>
            </a:r>
            <a:r>
              <a:rPr lang="en-US" altLang="zh-CN" sz="1800" smtClean="0"/>
              <a:t>)</a:t>
            </a:r>
            <a:endParaRPr lang="zh-CN" altLang="en-US" sz="1800" smtClean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1071563"/>
            <a:ext cx="7332663" cy="4525962"/>
          </a:xfrm>
        </p:spPr>
      </p:pic>
      <p:cxnSp>
        <p:nvCxnSpPr>
          <p:cNvPr id="5" name="直接箭头连接符 4"/>
          <p:cNvCxnSpPr/>
          <p:nvPr/>
        </p:nvCxnSpPr>
        <p:spPr>
          <a:xfrm rot="10800000">
            <a:off x="3929063" y="4143375"/>
            <a:ext cx="478631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5604" name="TextBox 6"/>
          <p:cNvSpPr txBox="1">
            <a:spLocks noChangeArrowheads="1"/>
          </p:cNvSpPr>
          <p:nvPr/>
        </p:nvSpPr>
        <p:spPr bwMode="auto">
          <a:xfrm>
            <a:off x="7678738" y="3867150"/>
            <a:ext cx="11080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200">
                <a:latin typeface="Calibri" pitchFamily="34" charset="0"/>
              </a:rPr>
              <a:t>您的帐户余额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zh-CN" sz="1800" smtClean="0"/>
              <a:t>13.</a:t>
            </a:r>
            <a:r>
              <a:rPr lang="zh-CN" altLang="en-US" sz="1800" smtClean="0"/>
              <a:t>仓库处理发货</a:t>
            </a:r>
            <a:r>
              <a:rPr lang="en-US" altLang="zh-CN" sz="1800" smtClean="0"/>
              <a:t>(</a:t>
            </a:r>
            <a:r>
              <a:rPr lang="zh-CN" altLang="en-US" sz="1800" smtClean="0"/>
              <a:t>仓库处理完，您的包裹会在已发货列表</a:t>
            </a:r>
            <a:r>
              <a:rPr lang="en-US" altLang="zh-CN" sz="1800" smtClean="0"/>
              <a:t>)</a:t>
            </a:r>
            <a:endParaRPr lang="zh-CN" altLang="en-US" sz="1800" smtClean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1000125"/>
            <a:ext cx="6646863" cy="4525963"/>
          </a:xfrm>
        </p:spPr>
      </p:pic>
      <p:cxnSp>
        <p:nvCxnSpPr>
          <p:cNvPr id="5" name="直接箭头连接符 4"/>
          <p:cNvCxnSpPr/>
          <p:nvPr/>
        </p:nvCxnSpPr>
        <p:spPr>
          <a:xfrm rot="5400000" flipH="1" flipV="1">
            <a:off x="5501482" y="3571081"/>
            <a:ext cx="2000250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6628" name="TextBox 5"/>
          <p:cNvSpPr txBox="1">
            <a:spLocks noChangeArrowheads="1"/>
          </p:cNvSpPr>
          <p:nvPr/>
        </p:nvSpPr>
        <p:spPr bwMode="auto">
          <a:xfrm>
            <a:off x="6500813" y="4357688"/>
            <a:ext cx="15700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200">
                <a:latin typeface="Calibri" pitchFamily="34" charset="0"/>
              </a:rPr>
              <a:t>查看运单的物流信息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zh-CN" sz="1800" smtClean="0"/>
              <a:t>14.</a:t>
            </a:r>
            <a:r>
              <a:rPr lang="zh-CN" altLang="en-US" sz="1800" smtClean="0"/>
              <a:t>价格查询</a:t>
            </a:r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1000125"/>
            <a:ext cx="5081588" cy="452596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zh-CN" sz="1800" smtClean="0"/>
              <a:t>15.</a:t>
            </a:r>
            <a:r>
              <a:rPr lang="zh-CN" altLang="en-US" sz="1800" smtClean="0"/>
              <a:t>邮件定制提醒</a:t>
            </a:r>
            <a:r>
              <a:rPr lang="en-US" altLang="zh-CN" sz="1800" smtClean="0"/>
              <a:t>(</a:t>
            </a:r>
            <a:r>
              <a:rPr lang="zh-CN" altLang="en-US" sz="1800" smtClean="0"/>
              <a:t>设置哪些处理给您发送邮件</a:t>
            </a:r>
            <a:r>
              <a:rPr lang="en-US" altLang="zh-CN" sz="1800" smtClean="0"/>
              <a:t>)</a:t>
            </a:r>
            <a:endParaRPr lang="zh-CN" altLang="en-US" sz="1800" smtClean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1046163"/>
            <a:ext cx="5359400" cy="452596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zh-CN" sz="1800" smtClean="0"/>
              <a:t>1.</a:t>
            </a:r>
            <a:r>
              <a:rPr lang="zh-CN" altLang="en-US" sz="1800" smtClean="0"/>
              <a:t>首页界面</a:t>
            </a: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1071563"/>
            <a:ext cx="5507038" cy="5054600"/>
          </a:xfrm>
        </p:spPr>
      </p:pic>
      <p:cxnSp>
        <p:nvCxnSpPr>
          <p:cNvPr id="8" name="直接箭头连接符 7"/>
          <p:cNvCxnSpPr/>
          <p:nvPr/>
        </p:nvCxnSpPr>
        <p:spPr>
          <a:xfrm rot="10800000">
            <a:off x="5715000" y="2286000"/>
            <a:ext cx="178593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340" name="TextBox 8"/>
          <p:cNvSpPr txBox="1">
            <a:spLocks noChangeArrowheads="1"/>
          </p:cNvSpPr>
          <p:nvPr/>
        </p:nvSpPr>
        <p:spPr bwMode="auto">
          <a:xfrm>
            <a:off x="6143625" y="1928813"/>
            <a:ext cx="14160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200">
                <a:latin typeface="Calibri" pitchFamily="34" charset="0"/>
              </a:rPr>
              <a:t>普通帐户登录模块</a:t>
            </a:r>
          </a:p>
        </p:txBody>
      </p:sp>
      <p:cxnSp>
        <p:nvCxnSpPr>
          <p:cNvPr id="11" name="直接箭头连接符 10"/>
          <p:cNvCxnSpPr/>
          <p:nvPr/>
        </p:nvCxnSpPr>
        <p:spPr>
          <a:xfrm rot="10800000">
            <a:off x="5715000" y="3214688"/>
            <a:ext cx="1785938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342" name="TextBox 12"/>
          <p:cNvSpPr txBox="1">
            <a:spLocks noChangeArrowheads="1"/>
          </p:cNvSpPr>
          <p:nvPr/>
        </p:nvSpPr>
        <p:spPr bwMode="auto">
          <a:xfrm>
            <a:off x="6143625" y="2928938"/>
            <a:ext cx="14160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200">
                <a:latin typeface="Calibri" pitchFamily="34" charset="0"/>
              </a:rPr>
              <a:t>合作伙伴联合登录</a:t>
            </a:r>
          </a:p>
        </p:txBody>
      </p:sp>
      <p:cxnSp>
        <p:nvCxnSpPr>
          <p:cNvPr id="19" name="直接箭头连接符 18"/>
          <p:cNvCxnSpPr/>
          <p:nvPr/>
        </p:nvCxnSpPr>
        <p:spPr>
          <a:xfrm rot="5400000" flipH="1" flipV="1">
            <a:off x="462757" y="5536406"/>
            <a:ext cx="1930400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344" name="TextBox 22"/>
          <p:cNvSpPr txBox="1">
            <a:spLocks noChangeArrowheads="1"/>
          </p:cNvSpPr>
          <p:nvPr/>
        </p:nvSpPr>
        <p:spPr bwMode="auto">
          <a:xfrm>
            <a:off x="1441450" y="6215063"/>
            <a:ext cx="14160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200">
                <a:latin typeface="Calibri" pitchFamily="34" charset="0"/>
              </a:rPr>
              <a:t>运单转运信息查询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zh-CN" sz="1800" smtClean="0"/>
              <a:t>2.</a:t>
            </a:r>
            <a:r>
              <a:rPr lang="zh-CN" altLang="en-US" sz="1800" smtClean="0"/>
              <a:t>注册新用户</a:t>
            </a:r>
          </a:p>
        </p:txBody>
      </p:sp>
      <p:pic>
        <p:nvPicPr>
          <p:cNvPr id="1536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1071563"/>
            <a:ext cx="5559425" cy="452596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zh-CN" sz="1800" smtClean="0"/>
              <a:t>3.</a:t>
            </a:r>
            <a:r>
              <a:rPr lang="zh-CN" altLang="en-US" sz="1800" smtClean="0"/>
              <a:t>友家会员中心</a:t>
            </a: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1046163"/>
            <a:ext cx="5067300" cy="4525962"/>
          </a:xfrm>
        </p:spPr>
      </p:pic>
      <p:cxnSp>
        <p:nvCxnSpPr>
          <p:cNvPr id="5" name="直接箭头连接符 4"/>
          <p:cNvCxnSpPr/>
          <p:nvPr/>
        </p:nvCxnSpPr>
        <p:spPr>
          <a:xfrm rot="10800000">
            <a:off x="4714875" y="2714625"/>
            <a:ext cx="221456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5572125" y="2428875"/>
            <a:ext cx="14160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200">
                <a:latin typeface="Calibri" pitchFamily="34" charset="0"/>
              </a:rPr>
              <a:t>完善用户资料信息</a:t>
            </a:r>
          </a:p>
        </p:txBody>
      </p:sp>
      <p:cxnSp>
        <p:nvCxnSpPr>
          <p:cNvPr id="9" name="直接箭头连接符 8"/>
          <p:cNvCxnSpPr/>
          <p:nvPr/>
        </p:nvCxnSpPr>
        <p:spPr>
          <a:xfrm rot="10800000">
            <a:off x="4071938" y="3071813"/>
            <a:ext cx="2857500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390" name="TextBox 10"/>
          <p:cNvSpPr txBox="1">
            <a:spLocks noChangeArrowheads="1"/>
          </p:cNvSpPr>
          <p:nvPr/>
        </p:nvSpPr>
        <p:spPr bwMode="auto">
          <a:xfrm>
            <a:off x="5572125" y="2786063"/>
            <a:ext cx="14160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200">
                <a:latin typeface="Calibri" pitchFamily="34" charset="0"/>
              </a:rPr>
              <a:t>友家用户唯一标识</a:t>
            </a:r>
          </a:p>
        </p:txBody>
      </p:sp>
      <p:cxnSp>
        <p:nvCxnSpPr>
          <p:cNvPr id="12" name="直接箭头连接符 11"/>
          <p:cNvCxnSpPr/>
          <p:nvPr/>
        </p:nvCxnSpPr>
        <p:spPr>
          <a:xfrm rot="10800000">
            <a:off x="3143250" y="4000500"/>
            <a:ext cx="378618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392" name="TextBox 13"/>
          <p:cNvSpPr txBox="1">
            <a:spLocks noChangeArrowheads="1"/>
          </p:cNvSpPr>
          <p:nvPr/>
        </p:nvSpPr>
        <p:spPr bwMode="auto">
          <a:xfrm>
            <a:off x="5572125" y="3714750"/>
            <a:ext cx="11080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200">
                <a:latin typeface="Calibri" pitchFamily="34" charset="0"/>
              </a:rPr>
              <a:t>友家仓库地址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zh-CN" sz="1800" smtClean="0"/>
              <a:t>4.</a:t>
            </a:r>
            <a:r>
              <a:rPr lang="zh-CN" altLang="en-US" sz="1800" smtClean="0"/>
              <a:t>用户完善资料</a:t>
            </a: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1071563"/>
            <a:ext cx="5057775" cy="4525962"/>
          </a:xfrm>
        </p:spPr>
      </p:pic>
      <p:cxnSp>
        <p:nvCxnSpPr>
          <p:cNvPr id="5" name="直接箭头连接符 4"/>
          <p:cNvCxnSpPr/>
          <p:nvPr/>
        </p:nvCxnSpPr>
        <p:spPr>
          <a:xfrm rot="10800000">
            <a:off x="2857500" y="2714625"/>
            <a:ext cx="435768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412" name="TextBox 6"/>
          <p:cNvSpPr txBox="1">
            <a:spLocks noChangeArrowheads="1"/>
          </p:cNvSpPr>
          <p:nvPr/>
        </p:nvSpPr>
        <p:spPr bwMode="auto">
          <a:xfrm>
            <a:off x="5562600" y="2438400"/>
            <a:ext cx="17240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200">
                <a:latin typeface="Calibri" pitchFamily="34" charset="0"/>
              </a:rPr>
              <a:t>您下单默认的付款币种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zh-CN" sz="1800" smtClean="0"/>
              <a:t>5.</a:t>
            </a:r>
            <a:r>
              <a:rPr lang="zh-CN" altLang="en-US" sz="1800" smtClean="0"/>
              <a:t>地址本信息</a:t>
            </a: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1000125"/>
            <a:ext cx="8229600" cy="4225925"/>
          </a:xfrm>
        </p:spPr>
      </p:pic>
      <p:cxnSp>
        <p:nvCxnSpPr>
          <p:cNvPr id="11" name="直接箭头连接符 10"/>
          <p:cNvCxnSpPr/>
          <p:nvPr/>
        </p:nvCxnSpPr>
        <p:spPr>
          <a:xfrm rot="5400000" flipH="1" flipV="1">
            <a:off x="2679700" y="4822826"/>
            <a:ext cx="78422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436" name="TextBox 12"/>
          <p:cNvSpPr txBox="1">
            <a:spLocks noChangeArrowheads="1"/>
          </p:cNvSpPr>
          <p:nvPr/>
        </p:nvSpPr>
        <p:spPr bwMode="auto">
          <a:xfrm>
            <a:off x="3051175" y="5010150"/>
            <a:ext cx="24939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200">
                <a:latin typeface="Calibri" pitchFamily="34" charset="0"/>
              </a:rPr>
              <a:t>绿色盾牌代表收件人身份认证通过</a:t>
            </a:r>
          </a:p>
        </p:txBody>
      </p:sp>
      <p:sp>
        <p:nvSpPr>
          <p:cNvPr id="18437" name="TextBox 13"/>
          <p:cNvSpPr txBox="1">
            <a:spLocks noChangeArrowheads="1"/>
          </p:cNvSpPr>
          <p:nvPr/>
        </p:nvSpPr>
        <p:spPr bwMode="auto">
          <a:xfrm>
            <a:off x="2990850" y="5286375"/>
            <a:ext cx="35099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zh-CN" altLang="en-US" sz="1200">
                <a:solidFill>
                  <a:srgbClr val="FF0000"/>
                </a:solidFill>
                <a:latin typeface="Calibri" pitchFamily="34" charset="0"/>
              </a:rPr>
              <a:t>  需要您登录邮政身份通网站</a:t>
            </a:r>
            <a:r>
              <a:rPr lang="en-US" altLang="zh-CN" sz="1200">
                <a:solidFill>
                  <a:srgbClr val="FF0000"/>
                </a:solidFill>
                <a:latin typeface="Calibri" pitchFamily="34" charset="0"/>
              </a:rPr>
              <a:t>: </a:t>
            </a:r>
            <a:r>
              <a:rPr lang="en-US" altLang="zh-CN" sz="1200">
                <a:solidFill>
                  <a:srgbClr val="FF0000"/>
                </a:solidFill>
                <a:latin typeface="Calibri" pitchFamily="34" charset="0"/>
                <a:hlinkClick r:id="rId3"/>
              </a:rPr>
              <a:t>www.11185id.com</a:t>
            </a:r>
            <a:r>
              <a:rPr lang="en-US" altLang="zh-CN" sz="1200">
                <a:solidFill>
                  <a:srgbClr val="FF0000"/>
                </a:solidFill>
                <a:latin typeface="Calibri" pitchFamily="34" charset="0"/>
              </a:rPr>
              <a:t>, </a:t>
            </a:r>
          </a:p>
          <a:p>
            <a:r>
              <a:rPr lang="zh-CN" altLang="en-US" sz="1200">
                <a:solidFill>
                  <a:srgbClr val="FF0000"/>
                </a:solidFill>
                <a:latin typeface="Calibri" pitchFamily="34" charset="0"/>
              </a:rPr>
              <a:t>   上传您收件人的身份证信息</a:t>
            </a:r>
          </a:p>
        </p:txBody>
      </p:sp>
      <p:cxnSp>
        <p:nvCxnSpPr>
          <p:cNvPr id="15" name="直接箭头连接符 14"/>
          <p:cNvCxnSpPr/>
          <p:nvPr/>
        </p:nvCxnSpPr>
        <p:spPr>
          <a:xfrm rot="5400000" flipH="1" flipV="1">
            <a:off x="6215857" y="5571331"/>
            <a:ext cx="2286000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439" name="TextBox 16"/>
          <p:cNvSpPr txBox="1">
            <a:spLocks noChangeArrowheads="1"/>
          </p:cNvSpPr>
          <p:nvPr/>
        </p:nvSpPr>
        <p:spPr bwMode="auto">
          <a:xfrm>
            <a:off x="2786063" y="6324600"/>
            <a:ext cx="4648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200">
                <a:latin typeface="Calibri" pitchFamily="34" charset="0"/>
              </a:rPr>
              <a:t>身份认证按钮</a:t>
            </a:r>
            <a:r>
              <a:rPr lang="en-US" altLang="zh-CN" sz="1200">
                <a:latin typeface="Calibri" pitchFamily="34" charset="0"/>
              </a:rPr>
              <a:t>,</a:t>
            </a:r>
            <a:r>
              <a:rPr lang="zh-CN" altLang="en-US" sz="1200">
                <a:latin typeface="Calibri" pitchFamily="34" charset="0"/>
              </a:rPr>
              <a:t>如果您在邮政身份通上传了身份并身份通过审核，</a:t>
            </a:r>
            <a:endParaRPr lang="en-US" altLang="zh-CN" sz="1200">
              <a:latin typeface="Calibri" pitchFamily="34" charset="0"/>
            </a:endParaRPr>
          </a:p>
          <a:p>
            <a:r>
              <a:rPr lang="zh-CN" altLang="en-US" sz="1200">
                <a:latin typeface="Calibri" pitchFamily="34" charset="0"/>
              </a:rPr>
              <a:t>友家网站还未显示您身份通过，此时就可以点这个按钮主动去验证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zh-CN" sz="1800" smtClean="0"/>
              <a:t>6.</a:t>
            </a:r>
            <a:r>
              <a:rPr lang="zh-CN" altLang="en-US" sz="1800" smtClean="0"/>
              <a:t>货件登记</a:t>
            </a: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1071563"/>
            <a:ext cx="4818063" cy="4525962"/>
          </a:xfrm>
        </p:spPr>
      </p:pic>
      <p:cxnSp>
        <p:nvCxnSpPr>
          <p:cNvPr id="5" name="直接箭头连接符 4"/>
          <p:cNvCxnSpPr/>
          <p:nvPr/>
        </p:nvCxnSpPr>
        <p:spPr>
          <a:xfrm rot="10800000">
            <a:off x="3571875" y="2357438"/>
            <a:ext cx="3929063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460" name="TextBox 6"/>
          <p:cNvSpPr txBox="1">
            <a:spLocks noChangeArrowheads="1"/>
          </p:cNvSpPr>
          <p:nvPr/>
        </p:nvSpPr>
        <p:spPr bwMode="auto">
          <a:xfrm>
            <a:off x="5694363" y="2071688"/>
            <a:ext cx="18780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200">
                <a:latin typeface="Calibri" pitchFamily="34" charset="0"/>
              </a:rPr>
              <a:t>选择您要使用的快件服务</a:t>
            </a:r>
          </a:p>
        </p:txBody>
      </p:sp>
      <p:cxnSp>
        <p:nvCxnSpPr>
          <p:cNvPr id="8" name="直接箭头连接符 7"/>
          <p:cNvCxnSpPr/>
          <p:nvPr/>
        </p:nvCxnSpPr>
        <p:spPr>
          <a:xfrm rot="10800000">
            <a:off x="2928938" y="2714625"/>
            <a:ext cx="4572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 rot="10800000">
            <a:off x="2714625" y="3214688"/>
            <a:ext cx="4786313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463" name="TextBox 12"/>
          <p:cNvSpPr txBox="1">
            <a:spLocks noChangeArrowheads="1"/>
          </p:cNvSpPr>
          <p:nvPr/>
        </p:nvSpPr>
        <p:spPr bwMode="auto">
          <a:xfrm>
            <a:off x="5715000" y="2428875"/>
            <a:ext cx="18780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200">
                <a:latin typeface="Calibri" pitchFamily="34" charset="0"/>
              </a:rPr>
              <a:t>输入您的第三方运单号码</a:t>
            </a:r>
          </a:p>
        </p:txBody>
      </p:sp>
      <p:sp>
        <p:nvSpPr>
          <p:cNvPr id="19464" name="TextBox 14"/>
          <p:cNvSpPr txBox="1">
            <a:spLocks noChangeArrowheads="1"/>
          </p:cNvSpPr>
          <p:nvPr/>
        </p:nvSpPr>
        <p:spPr bwMode="auto">
          <a:xfrm>
            <a:off x="5715000" y="2938463"/>
            <a:ext cx="12620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200">
                <a:latin typeface="Calibri" pitchFamily="34" charset="0"/>
              </a:rPr>
              <a:t>此单的付款币种</a:t>
            </a:r>
          </a:p>
        </p:txBody>
      </p:sp>
      <p:cxnSp>
        <p:nvCxnSpPr>
          <p:cNvPr id="16" name="直接箭头连接符 15"/>
          <p:cNvCxnSpPr/>
          <p:nvPr/>
        </p:nvCxnSpPr>
        <p:spPr>
          <a:xfrm rot="10800000">
            <a:off x="3214688" y="5572125"/>
            <a:ext cx="421481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466" name="TextBox 17"/>
          <p:cNvSpPr txBox="1">
            <a:spLocks noChangeArrowheads="1"/>
          </p:cNvSpPr>
          <p:nvPr/>
        </p:nvSpPr>
        <p:spPr bwMode="auto">
          <a:xfrm>
            <a:off x="5357813" y="5295900"/>
            <a:ext cx="33004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200">
                <a:latin typeface="Calibri" pitchFamily="34" charset="0"/>
              </a:rPr>
              <a:t>添写您的物品信息</a:t>
            </a:r>
            <a:r>
              <a:rPr lang="en-US" altLang="zh-CN" sz="1200">
                <a:latin typeface="Calibri" pitchFamily="34" charset="0"/>
              </a:rPr>
              <a:t>,</a:t>
            </a:r>
            <a:r>
              <a:rPr lang="zh-CN" altLang="en-US" sz="1200">
                <a:latin typeface="Calibri" pitchFamily="34" charset="0"/>
              </a:rPr>
              <a:t>注意添写的物品单价和币种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zh-CN" sz="1800" smtClean="0"/>
              <a:t>7.</a:t>
            </a:r>
            <a:r>
              <a:rPr lang="zh-CN" altLang="en-US" sz="1800" smtClean="0"/>
              <a:t>指示包裹操作任务</a:t>
            </a:r>
            <a:r>
              <a:rPr lang="en-US" altLang="zh-CN" sz="1800" smtClean="0"/>
              <a:t>(</a:t>
            </a:r>
            <a:r>
              <a:rPr lang="zh-CN" altLang="en-US" sz="1800" smtClean="0"/>
              <a:t>原箱转运</a:t>
            </a:r>
            <a:r>
              <a:rPr lang="en-US" altLang="zh-CN" sz="1800" smtClean="0"/>
              <a:t>,</a:t>
            </a:r>
            <a:r>
              <a:rPr lang="zh-CN" altLang="en-US" sz="1800" smtClean="0"/>
              <a:t>拆包或合包</a:t>
            </a:r>
            <a:r>
              <a:rPr lang="en-US" altLang="zh-CN" sz="1800" smtClean="0"/>
              <a:t>)</a:t>
            </a:r>
            <a:endParaRPr lang="zh-CN" altLang="en-US" sz="1800" smtClean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1046163"/>
            <a:ext cx="6342063" cy="4525962"/>
          </a:xfrm>
        </p:spPr>
      </p:pic>
      <p:cxnSp>
        <p:nvCxnSpPr>
          <p:cNvPr id="5" name="直接箭头连接符 4"/>
          <p:cNvCxnSpPr/>
          <p:nvPr/>
        </p:nvCxnSpPr>
        <p:spPr>
          <a:xfrm rot="10800000">
            <a:off x="6715125" y="3070225"/>
            <a:ext cx="4286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 rot="10800000">
            <a:off x="6715125" y="3284538"/>
            <a:ext cx="428625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485" name="TextBox 10"/>
          <p:cNvSpPr txBox="1">
            <a:spLocks noChangeArrowheads="1"/>
          </p:cNvSpPr>
          <p:nvPr/>
        </p:nvSpPr>
        <p:spPr bwMode="auto">
          <a:xfrm>
            <a:off x="7072313" y="2857500"/>
            <a:ext cx="11080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200">
                <a:latin typeface="Calibri" pitchFamily="34" charset="0"/>
              </a:rPr>
              <a:t>原箱转运处理</a:t>
            </a:r>
          </a:p>
        </p:txBody>
      </p:sp>
      <p:sp>
        <p:nvSpPr>
          <p:cNvPr id="20486" name="TextBox 11"/>
          <p:cNvSpPr txBox="1">
            <a:spLocks noChangeArrowheads="1"/>
          </p:cNvSpPr>
          <p:nvPr/>
        </p:nvSpPr>
        <p:spPr bwMode="auto">
          <a:xfrm>
            <a:off x="7072313" y="3071813"/>
            <a:ext cx="11080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200">
                <a:latin typeface="Calibri" pitchFamily="34" charset="0"/>
              </a:rPr>
              <a:t>拆包转运处理</a:t>
            </a:r>
          </a:p>
        </p:txBody>
      </p:sp>
      <p:cxnSp>
        <p:nvCxnSpPr>
          <p:cNvPr id="13" name="直接箭头连接符 12"/>
          <p:cNvCxnSpPr/>
          <p:nvPr/>
        </p:nvCxnSpPr>
        <p:spPr>
          <a:xfrm rot="10800000">
            <a:off x="2786063" y="4284663"/>
            <a:ext cx="928687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488" name="TextBox 14"/>
          <p:cNvSpPr txBox="1">
            <a:spLocks noChangeArrowheads="1"/>
          </p:cNvSpPr>
          <p:nvPr/>
        </p:nvSpPr>
        <p:spPr bwMode="auto">
          <a:xfrm>
            <a:off x="3643313" y="4071938"/>
            <a:ext cx="4318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200">
                <a:latin typeface="Calibri" pitchFamily="34" charset="0"/>
              </a:rPr>
              <a:t>合包转运处理</a:t>
            </a:r>
            <a:r>
              <a:rPr lang="en-US" altLang="zh-CN" sz="1200">
                <a:solidFill>
                  <a:srgbClr val="FF0000"/>
                </a:solidFill>
                <a:latin typeface="Calibri" pitchFamily="34" charset="0"/>
              </a:rPr>
              <a:t>(*</a:t>
            </a:r>
            <a:r>
              <a:rPr lang="zh-CN" altLang="en-US" sz="1200">
                <a:solidFill>
                  <a:srgbClr val="FF0000"/>
                </a:solidFill>
                <a:latin typeface="Calibri" pitchFamily="34" charset="0"/>
              </a:rPr>
              <a:t>合包包裹必须大于</a:t>
            </a:r>
            <a:r>
              <a:rPr lang="en-US" altLang="zh-CN" sz="1200">
                <a:solidFill>
                  <a:srgbClr val="FF0000"/>
                </a:solidFill>
                <a:latin typeface="Calibri" pitchFamily="34" charset="0"/>
              </a:rPr>
              <a:t>1</a:t>
            </a:r>
            <a:r>
              <a:rPr lang="zh-CN" altLang="en-US" sz="1200">
                <a:solidFill>
                  <a:srgbClr val="FF0000"/>
                </a:solidFill>
                <a:latin typeface="Calibri" pitchFamily="34" charset="0"/>
              </a:rPr>
              <a:t>个，最多支持</a:t>
            </a:r>
            <a:r>
              <a:rPr lang="en-US" altLang="zh-CN" sz="1200">
                <a:solidFill>
                  <a:srgbClr val="FF0000"/>
                </a:solidFill>
                <a:latin typeface="Calibri" pitchFamily="34" charset="0"/>
              </a:rPr>
              <a:t>3</a:t>
            </a:r>
            <a:r>
              <a:rPr lang="zh-CN" altLang="en-US" sz="1200">
                <a:solidFill>
                  <a:srgbClr val="FF0000"/>
                </a:solidFill>
                <a:latin typeface="Calibri" pitchFamily="34" charset="0"/>
              </a:rPr>
              <a:t>个包裹合包</a:t>
            </a:r>
            <a:r>
              <a:rPr lang="en-US" altLang="zh-CN" sz="1200">
                <a:latin typeface="Calibri" pitchFamily="34" charset="0"/>
              </a:rPr>
              <a:t>)</a:t>
            </a:r>
            <a:endParaRPr lang="zh-CN" altLang="en-US" sz="12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zh-CN" sz="1200" smtClean="0"/>
              <a:t>8.</a:t>
            </a:r>
            <a:r>
              <a:rPr lang="zh-CN" altLang="en-US" sz="1200" smtClean="0"/>
              <a:t>指示原箱转运处理</a:t>
            </a:r>
            <a:r>
              <a:rPr lang="en-US" altLang="zh-CN" sz="1200" smtClean="0"/>
              <a:t>(</a:t>
            </a:r>
            <a:r>
              <a:rPr lang="zh-CN" altLang="en-US" sz="1200" smtClean="0"/>
              <a:t>这里我们拿原箱转运业务举例</a:t>
            </a:r>
            <a:r>
              <a:rPr lang="en-US" altLang="zh-CN" sz="1200" smtClean="0"/>
              <a:t>)</a:t>
            </a:r>
            <a:endParaRPr lang="zh-CN" altLang="en-US" sz="1200" smtClean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58800" y="1071563"/>
            <a:ext cx="6442075" cy="4525962"/>
          </a:xfrm>
        </p:spPr>
      </p:pic>
      <p:cxnSp>
        <p:nvCxnSpPr>
          <p:cNvPr id="5" name="直接箭头连接符 4"/>
          <p:cNvCxnSpPr/>
          <p:nvPr/>
        </p:nvCxnSpPr>
        <p:spPr>
          <a:xfrm rot="10800000">
            <a:off x="5357813" y="4000500"/>
            <a:ext cx="357187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508" name="TextBox 7"/>
          <p:cNvSpPr txBox="1">
            <a:spLocks noChangeArrowheads="1"/>
          </p:cNvSpPr>
          <p:nvPr/>
        </p:nvSpPr>
        <p:spPr bwMode="auto">
          <a:xfrm>
            <a:off x="6000750" y="3500438"/>
            <a:ext cx="32623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200">
                <a:latin typeface="Calibri" pitchFamily="34" charset="0"/>
              </a:rPr>
              <a:t>核对您的物品信息</a:t>
            </a:r>
            <a:r>
              <a:rPr lang="en-US" altLang="zh-CN" sz="1200">
                <a:latin typeface="Calibri" pitchFamily="34" charset="0"/>
              </a:rPr>
              <a:t>,</a:t>
            </a:r>
          </a:p>
          <a:p>
            <a:r>
              <a:rPr lang="zh-CN" altLang="en-US" sz="1200">
                <a:latin typeface="Calibri" pitchFamily="34" charset="0"/>
              </a:rPr>
              <a:t>如果错误点击</a:t>
            </a:r>
            <a:r>
              <a:rPr lang="en-US" altLang="zh-CN" sz="1200">
                <a:latin typeface="Calibri" pitchFamily="34" charset="0"/>
              </a:rPr>
              <a:t>【</a:t>
            </a:r>
            <a:r>
              <a:rPr lang="zh-CN" altLang="en-US" sz="1200">
                <a:latin typeface="Calibri" pitchFamily="34" charset="0"/>
              </a:rPr>
              <a:t>编辑运单信息</a:t>
            </a:r>
            <a:r>
              <a:rPr lang="en-US" altLang="zh-CN" sz="1200">
                <a:latin typeface="Calibri" pitchFamily="34" charset="0"/>
              </a:rPr>
              <a:t>】</a:t>
            </a:r>
            <a:r>
              <a:rPr lang="zh-CN" altLang="en-US" sz="1200">
                <a:latin typeface="Calibri" pitchFamily="34" charset="0"/>
              </a:rPr>
              <a:t>按钮进行修改</a:t>
            </a:r>
          </a:p>
        </p:txBody>
      </p:sp>
      <p:cxnSp>
        <p:nvCxnSpPr>
          <p:cNvPr id="9" name="直接箭头连接符 8"/>
          <p:cNvCxnSpPr/>
          <p:nvPr/>
        </p:nvCxnSpPr>
        <p:spPr>
          <a:xfrm rot="10800000">
            <a:off x="3714750" y="4572000"/>
            <a:ext cx="407193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510" name="TextBox 10"/>
          <p:cNvSpPr txBox="1">
            <a:spLocks noChangeArrowheads="1"/>
          </p:cNvSpPr>
          <p:nvPr/>
        </p:nvSpPr>
        <p:spPr bwMode="auto">
          <a:xfrm>
            <a:off x="6000750" y="4286250"/>
            <a:ext cx="18780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200">
                <a:latin typeface="Calibri" pitchFamily="34" charset="0"/>
              </a:rPr>
              <a:t>选择您的收件人地址信息</a:t>
            </a:r>
          </a:p>
        </p:txBody>
      </p:sp>
      <p:cxnSp>
        <p:nvCxnSpPr>
          <p:cNvPr id="13" name="直接箭头连接符 12"/>
          <p:cNvCxnSpPr/>
          <p:nvPr/>
        </p:nvCxnSpPr>
        <p:spPr>
          <a:xfrm rot="10800000">
            <a:off x="3714750" y="4857750"/>
            <a:ext cx="407193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512" name="TextBox 13"/>
          <p:cNvSpPr txBox="1">
            <a:spLocks noChangeArrowheads="1"/>
          </p:cNvSpPr>
          <p:nvPr/>
        </p:nvSpPr>
        <p:spPr bwMode="auto">
          <a:xfrm>
            <a:off x="6000750" y="4572000"/>
            <a:ext cx="14160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200">
                <a:latin typeface="Calibri" pitchFamily="34" charset="0"/>
              </a:rPr>
              <a:t>您的增值服务选择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567</Words>
  <PresentationFormat>全屏显示(4:3)</PresentationFormat>
  <Paragraphs>48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演示文稿设计模板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0" baseType="lpstr">
      <vt:lpstr>Arial</vt:lpstr>
      <vt:lpstr>宋体</vt:lpstr>
      <vt:lpstr>Calibri</vt:lpstr>
      <vt:lpstr>Office 主题</vt:lpstr>
      <vt:lpstr>友家操作教程</vt:lpstr>
      <vt:lpstr>1.首页界面</vt:lpstr>
      <vt:lpstr>2.注册新用户</vt:lpstr>
      <vt:lpstr>3.友家会员中心</vt:lpstr>
      <vt:lpstr>4.用户完善资料</vt:lpstr>
      <vt:lpstr>5.地址本信息</vt:lpstr>
      <vt:lpstr>6.货件登记</vt:lpstr>
      <vt:lpstr>7.指示包裹操作任务(原箱转运,拆包或合包)</vt:lpstr>
      <vt:lpstr>8.指示原箱转运处理(这里我们拿原箱转运业务举例)</vt:lpstr>
      <vt:lpstr>9.创建原箱处理成功</vt:lpstr>
      <vt:lpstr>10.您的运单已到达仓库</vt:lpstr>
      <vt:lpstr>11.用户充值</vt:lpstr>
      <vt:lpstr>12.会员中心(显示了您的帐户余额)</vt:lpstr>
      <vt:lpstr>13.仓库处理发货(仓库处理完，您的包裹会在已发货列表)</vt:lpstr>
      <vt:lpstr>14.价格查询</vt:lpstr>
      <vt:lpstr>15.邮件定制提醒(设置哪些处理给您发送邮件)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新友家前台操作教程</dc:title>
  <dc:creator>Edie2008</dc:creator>
  <cp:lastModifiedBy>雨林木风</cp:lastModifiedBy>
  <cp:revision>61</cp:revision>
  <dcterms:created xsi:type="dcterms:W3CDTF">2014-11-14T00:50:27Z</dcterms:created>
  <dcterms:modified xsi:type="dcterms:W3CDTF">2014-11-27T04:50:52Z</dcterms:modified>
</cp:coreProperties>
</file>